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0" r:id="rId3"/>
    <p:sldId id="269" r:id="rId4"/>
    <p:sldId id="267" r:id="rId5"/>
    <p:sldId id="259" r:id="rId6"/>
    <p:sldId id="257" r:id="rId7"/>
    <p:sldId id="266" r:id="rId8"/>
    <p:sldId id="268" r:id="rId9"/>
    <p:sldId id="263" r:id="rId10"/>
    <p:sldId id="264" r:id="rId11"/>
    <p:sldId id="265" r:id="rId12"/>
    <p:sldId id="258" r:id="rId13"/>
    <p:sldId id="262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710"/>
  </p:normalViewPr>
  <p:slideViewPr>
    <p:cSldViewPr snapToGrid="0" snapToObjects="1">
      <p:cViewPr>
        <p:scale>
          <a:sx n="87" d="100"/>
          <a:sy n="87" d="100"/>
        </p:scale>
        <p:origin x="136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6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0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8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0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5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4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78E1F-C8E1-AF4E-B43B-390AD015B4EF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6997E-E85C-3A40-8506-45C8D8E2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1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9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tiff"/><Relationship Id="rId1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tiff"/><Relationship Id="rId9" Type="http://schemas.openxmlformats.org/officeDocument/2006/relationships/image" Target="../media/image26.tiff"/><Relationship Id="rId10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outhernocean.arizona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3507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35132"/>
            <a:ext cx="9143999" cy="159366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Intercomparison of the Southern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Ocean Circulations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IPCC-AR5/CMIP5 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Coupled Model Control Simulations</a:t>
            </a:r>
            <a:b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29452"/>
            <a:ext cx="9143999" cy="21306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Jordan T. Abell,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Paul J. Goodman, and Joellen L. Russell</a:t>
            </a:r>
          </a:p>
          <a:p>
            <a:pPr>
              <a:defRPr/>
            </a:pP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Department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of Geosciences, University of Arizona, Tucson,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AZ</a:t>
            </a:r>
          </a:p>
          <a:p>
            <a:pPr>
              <a:defRPr/>
            </a:pP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25</a:t>
            </a:r>
            <a:r>
              <a:rPr lang="en-US" sz="22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Annual Arizona Space Grant Consortium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Symposium, Tucson, AZ</a:t>
            </a:r>
          </a:p>
          <a:p>
            <a:pPr>
              <a:defRPr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April 16</a:t>
            </a:r>
            <a:r>
              <a:rPr lang="en-US" sz="22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2016</a:t>
            </a:r>
          </a:p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5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328664" y="5700113"/>
            <a:ext cx="609191" cy="10452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9649" y="5970445"/>
            <a:ext cx="1964700" cy="7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ASA_logo.svg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312" y="5882427"/>
            <a:ext cx="959736" cy="794182"/>
          </a:xfrm>
          <a:prstGeom prst="rect">
            <a:avLst/>
          </a:prstGeom>
        </p:spPr>
      </p:pic>
      <p:pic>
        <p:nvPicPr>
          <p:cNvPr id="8" name="Picture 7" descr="NOAA-Transparent-Logo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89" y="5813693"/>
            <a:ext cx="996473" cy="9964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04393" y="3081263"/>
            <a:ext cx="11396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u="none" strike="noStrike" dirty="0" smtClean="0">
                <a:solidFill>
                  <a:schemeClr val="bg1"/>
                </a:solidFill>
                <a:effectLst/>
                <a:latin typeface="arial" charset="0"/>
              </a:rPr>
              <a:t>www.asoc.org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nsf_logo_new_transparent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409" y="5796115"/>
            <a:ext cx="1030624" cy="10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223" y="4940"/>
            <a:ext cx="3002824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Temperature (°C)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Picture 26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NOAA-Transparent-Logo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17396" y="1086005"/>
            <a:ext cx="412660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Plots show the annual mean temperature at 800 meters.</a:t>
            </a:r>
          </a:p>
          <a:p>
            <a:endParaRPr lang="en-US" sz="2200" dirty="0">
              <a:latin typeface="Baskerville"/>
              <a:cs typeface="Baskervill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he models accurately show the entrainment and advection of the warmest water from the Agulhas along the northern edge of the Antarctic Circumpolar Current (ACC).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Although, CCSM4 clearly has too much leakage into the Atlantic around Africa at this depth.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2809" y="93430"/>
            <a:ext cx="4914588" cy="5824044"/>
            <a:chOff x="16255670" y="6473382"/>
            <a:chExt cx="6464391" cy="1230982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41687" y="6986159"/>
              <a:ext cx="5120640" cy="49011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705" y="12007793"/>
              <a:ext cx="3291840" cy="316382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28221" y="15208262"/>
              <a:ext cx="3291840" cy="316382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6739254" y="6473382"/>
              <a:ext cx="5332902" cy="90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charset="0"/>
                  <a:ea typeface="Arial" charset="0"/>
                  <a:cs typeface="Arial" charset="0"/>
                </a:rPr>
                <a:t>800m</a:t>
              </a:r>
              <a:endParaRPr lang="en-US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704025" y="11476305"/>
              <a:ext cx="5332902" cy="69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World Ocean </a:t>
              </a:r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Atlas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5670" y="12007793"/>
              <a:ext cx="3291840" cy="316382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65202" y="15208262"/>
              <a:ext cx="3291840" cy="316382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613440" y="14884977"/>
              <a:ext cx="2456111" cy="69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CCSM4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775740" y="14884977"/>
              <a:ext cx="2456111" cy="69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ESM2M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600740" y="18080635"/>
              <a:ext cx="2456111" cy="69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HadGEM2-ES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787969" y="18086971"/>
              <a:ext cx="2456111" cy="69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NorESM1-M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Temperature (Difference from Observed)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OAA-Transparent-Logo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5095" y="956231"/>
            <a:ext cx="108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Surface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3504" y="956231"/>
            <a:ext cx="144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800 meters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1533367"/>
            <a:ext cx="1737360" cy="146304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953" y="1533368"/>
            <a:ext cx="1737360" cy="146304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3261508"/>
            <a:ext cx="1737360" cy="146304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953" y="3261508"/>
            <a:ext cx="1737360" cy="146304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343" y="1533367"/>
            <a:ext cx="1737360" cy="146304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487" y="1533367"/>
            <a:ext cx="1737360" cy="146304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343" y="3261508"/>
            <a:ext cx="1737360" cy="146304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487" y="3261508"/>
            <a:ext cx="1737360" cy="14630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9071" y="2942013"/>
            <a:ext cx="101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CCSM4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7290" y="2942012"/>
            <a:ext cx="101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CCSM4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6347" y="2975070"/>
            <a:ext cx="101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ESM2M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2434" y="2942011"/>
            <a:ext cx="101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ESM2M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5255" y="4736266"/>
            <a:ext cx="1381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HadGEM2-ES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3474" y="4736265"/>
            <a:ext cx="1381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HadGEM2-ES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2531" y="4736265"/>
            <a:ext cx="1381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NorESM1-M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8618" y="4736264"/>
            <a:ext cx="1381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NorESM1-M</a:t>
            </a:r>
            <a:endParaRPr 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186363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The difference between the simulated field and the observed field (shown as model minus observed, so yellow/red (blue) indicates a temperature that is warmer (cooler) than observed) allows us to examine the spatial pattern of simulation “errors.”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42875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Conclusions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987" y="694701"/>
            <a:ext cx="7886700" cy="512235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28600" lvl="1">
              <a:lnSpc>
                <a:spcPct val="120000"/>
              </a:lnSpc>
              <a:spcBef>
                <a:spcPts val="1000"/>
              </a:spcBef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Created </a:t>
            </a:r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an online Atlas as a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gateway for interested parties to compare standard maps of model simulations for the evaluation of the various models.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We developed consistent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observationally-based metrics to assess the fidelity of model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simulations.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present metrics related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to circulation, wind-forcing,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water-mass properties that highlight the strengths and weaknesses of various simulations, as well as the similarities and differences between simulations. </a:t>
            </a:r>
          </a:p>
        </p:txBody>
      </p:sp>
      <p:pic>
        <p:nvPicPr>
          <p:cNvPr id="9" name="Picture 8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NOAA-Transparent-Logo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OAA-Transparent-Logo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7" name="TextBox 27"/>
          <p:cNvSpPr txBox="1">
            <a:spLocks noGrp="1" noChangeArrowheads="1"/>
          </p:cNvSpPr>
          <p:nvPr>
            <p:ph idx="1"/>
          </p:nvPr>
        </p:nvSpPr>
        <p:spPr bwMode="auto">
          <a:xfrm>
            <a:off x="628650" y="1499054"/>
            <a:ext cx="7886700" cy="184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400300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400300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400300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400300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Sources of Data</a:t>
            </a:r>
          </a:p>
          <a:p>
            <a:pPr lvl="1" eaLnBrk="1" hangingPunct="1"/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Temperature/Salinity</a:t>
            </a:r>
            <a:endParaRPr lang="en-US" sz="1800" i="1" dirty="0">
              <a:latin typeface="Arial" charset="0"/>
              <a:ea typeface="Arial" charset="0"/>
              <a:cs typeface="Arial" charset="0"/>
            </a:endParaRPr>
          </a:p>
          <a:p>
            <a:pPr lvl="2" eaLnBrk="1" hangingPunct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World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Ocean Atlas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2009 http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://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www.nodc.noaa.gov/OC5/WOA09/pr_woa09.html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r>
              <a:rPr lang="en-US" sz="1800" i="1" dirty="0" smtClean="0">
                <a:latin typeface="Arial" charset="0"/>
                <a:ea typeface="Arial" charset="0"/>
                <a:cs typeface="Arial" charset="0"/>
              </a:rPr>
              <a:t>Dissolved Inorganic Carbon</a:t>
            </a:r>
          </a:p>
          <a:p>
            <a:pPr lvl="2" eaLnBrk="1" hangingPunct="1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GLODAP http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://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cdiac.ornl.gov/oceans/glodap/GlopDV.html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3364183"/>
            <a:ext cx="7886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embers of the joint US CLIVAR / Ocean Carbon and Biogeochemistry Southern Ocean Working Group for their support and contributions to the development of the standardized metrics.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Program for Climate Model Diagnosis and Intercomparison for providing the climate model data used in the atlas.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Members of the NASA Space Grant. This work was funded in part by NSF Grant #1246247 and by NSF Grant #1425989.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67" y="167957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5" name="Picture 5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328664" y="5700113"/>
            <a:ext cx="609191" cy="10452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9649" y="5970445"/>
            <a:ext cx="1964700" cy="7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NASA_logo.svg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312" y="5882427"/>
            <a:ext cx="959736" cy="794182"/>
          </a:xfrm>
          <a:prstGeom prst="rect">
            <a:avLst/>
          </a:prstGeom>
        </p:spPr>
      </p:pic>
      <p:pic>
        <p:nvPicPr>
          <p:cNvPr id="18" name="Picture 17" descr="NOAA-Transparent-Logo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89" y="5813693"/>
            <a:ext cx="996473" cy="996473"/>
          </a:xfrm>
          <a:prstGeom prst="rect">
            <a:avLst/>
          </a:prstGeom>
        </p:spPr>
      </p:pic>
      <p:pic>
        <p:nvPicPr>
          <p:cNvPr id="19" name="Picture 18" descr="nsf_logo_new_transparent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409" y="5796115"/>
            <a:ext cx="1030624" cy="10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68" y="0"/>
            <a:ext cx="91440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Southern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Ocean?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NOAA-Transparent-Logo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4968" y="1325563"/>
            <a:ext cx="278744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It accounts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67-98%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 excess heat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that is transferred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from</a:t>
            </a:r>
            <a:br>
              <a:rPr lang="en-US" sz="2200" dirty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 atmosphere into the ocean each year.</a:t>
            </a:r>
          </a:p>
          <a:p>
            <a:pPr marL="0" indent="0">
              <a:buNone/>
            </a:pP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Roemmich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 et al. 2015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41116" y="1325563"/>
            <a:ext cx="2664402" cy="390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It accounts for </a:t>
            </a: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up to half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 annual oceanic uptake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of anthropogenic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200" dirty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carbon dioxide from</a:t>
            </a:r>
            <a:br>
              <a:rPr lang="en-US" sz="2200" dirty="0">
                <a:latin typeface="Arial" charset="0"/>
                <a:ea typeface="Arial" charset="0"/>
                <a:cs typeface="Arial" charset="0"/>
              </a:rPr>
            </a:b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 atmosphere.</a:t>
            </a:r>
          </a:p>
          <a:p>
            <a:endParaRPr lang="en-US" sz="1200" dirty="0" smtClean="0">
              <a:solidFill>
                <a:schemeClr val="tx1">
                  <a:alpha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Gruber 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et al. 2009, </a:t>
            </a:r>
            <a:r>
              <a:rPr lang="en-US" sz="1200" dirty="0" err="1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Landschützer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 et al. 2015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64221" y="1229530"/>
            <a:ext cx="2771075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366FF"/>
                </a:solidFill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Vertical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exchange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in the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Southern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Ocean is responsible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supplying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nutrients that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fertilize </a:t>
            </a: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three-quarters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the biological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production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 the global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ocean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north of 30°S.</a:t>
            </a:r>
          </a:p>
          <a:p>
            <a:r>
              <a:rPr lang="en-US" sz="1100" dirty="0">
                <a:solidFill>
                  <a:schemeClr val="tx1">
                    <a:alpha val="60000"/>
                  </a:schemeClr>
                </a:solidFill>
              </a:rPr>
              <a:t>	</a:t>
            </a:r>
            <a:endParaRPr lang="en-US" sz="1100" dirty="0" smtClean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Sarmiento </a:t>
            </a: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et al. 2004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Why the Southern Ocean?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18042" y="1356852"/>
            <a:ext cx="5507915" cy="4655678"/>
            <a:chOff x="837594" y="25278610"/>
            <a:chExt cx="8008347" cy="5172894"/>
          </a:xfrm>
        </p:grpSpPr>
        <p:pic>
          <p:nvPicPr>
            <p:cNvPr id="5" name="Picture 4" descr="Talley_Olbers_2014.tiff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417" b="3672"/>
            <a:stretch/>
          </p:blipFill>
          <p:spPr>
            <a:xfrm>
              <a:off x="837594" y="25278610"/>
              <a:ext cx="8008347" cy="517289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69001" y="29553360"/>
              <a:ext cx="4206967" cy="719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Talley/</a:t>
              </a:r>
              <a:r>
                <a:rPr lang="en-US" sz="13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Olbers</a:t>
              </a:r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skerville"/>
                  <a:cs typeface="Baskerville"/>
                </a:rPr>
                <a:t>, 2014</a:t>
              </a:r>
            </a:p>
          </p:txBody>
        </p:sp>
      </p:grpSp>
      <p:pic>
        <p:nvPicPr>
          <p:cNvPr id="7" name="Picture 6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OAA-Transparent-Logo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Objectives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AZSGC_suns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OAA-Transparent-Logo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8688" y="1668917"/>
            <a:ext cx="75866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To develop consistent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, observationally-based metrics to assess the fidelity of model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simulations.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Create an online Southern Ocean Atlas to provide all ranges of people (from the non-coding scientific community to the general population) with the ability to compare climate models.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the figures, locate and quantify deviations of the models from observations in order to understand where the model is going wrong and why.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67" y="181779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 is a Global Climate Model (GCM)?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 descr="AtmosphericModelSchemati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07" y="2116067"/>
            <a:ext cx="3624900" cy="3436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5705" y="1799513"/>
            <a:ext cx="5199580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global climate model (GCM) is a complex mathematical representation of the major climate system components (atmosphere, land surface, ocean, and sea ice), and their interactions</a:t>
            </a:r>
          </a:p>
          <a:p>
            <a:pPr marL="214313" indent="-214313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Earth’s energy balance between the four components is the key to projections of future climate</a:t>
            </a:r>
          </a:p>
          <a:p>
            <a:pPr marL="214313" indent="-214313">
              <a:buFont typeface="Arial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Numerical models are the only quantitative means to project into the future. </a:t>
            </a:r>
          </a:p>
          <a:p>
            <a:pPr marL="214313" indent="-214313">
              <a:buFont typeface="Arial" charset="0"/>
              <a:buChar char="•"/>
            </a:pPr>
            <a:endParaRPr lang="en-US" sz="135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NOAA-Transparent-Logo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809" y="5276011"/>
            <a:ext cx="1628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www.noaa.gov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Southern Ocean Climate Model Atlas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952" y="1838126"/>
            <a:ext cx="6234095" cy="3931910"/>
          </a:xfrm>
          <a:prstGeom prst="rect">
            <a:avLst/>
          </a:prstGeom>
        </p:spPr>
      </p:pic>
      <p:pic>
        <p:nvPicPr>
          <p:cNvPr id="8" name="Picture 7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NOAA-Transparent-Logo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10419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What’s in the Atlas?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0419"/>
            <a:ext cx="7886700" cy="550467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URL: 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  <a:hlinkClick r:id="rId2"/>
              </a:rPr>
              <a:t>http://southernocean.arizona.edu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endParaRPr lang="en-US" sz="27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urrently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has 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polar plots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of temperature, salinity, and dissolved inorganic carbon at 0m, 50m, 200m, 800m, 1500m, and </a:t>
            </a: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3500m</a:t>
            </a:r>
          </a:p>
          <a:p>
            <a:pPr>
              <a:lnSpc>
                <a:spcPct val="120000"/>
              </a:lnSpc>
            </a:pPr>
            <a:endParaRPr lang="en-US" sz="27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have also completed the 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latitude vs. depth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sections (30°E, 90°E, 145°E, 150°W, 105°W and 30°W) and the 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longitude vs. depth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sections (70°S, 65°S, 60°S, 50°S, 40°S and 30°S). </a:t>
            </a:r>
            <a:endParaRPr lang="en-US" sz="27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Our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next steps are to draft and post maps for 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mixed layer depth, heat content, nitrate, phosphate, and stratification in the ocean. </a:t>
            </a:r>
            <a:endParaRPr lang="en-US" sz="27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endParaRPr lang="en-US" sz="2700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700" dirty="0" smtClean="0"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will also be adding polar plots of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 sea ice extent and volume, and winds, clouds and air temperature in the atmosphere. </a:t>
            </a:r>
          </a:p>
          <a:p>
            <a:endParaRPr lang="en-US" dirty="0"/>
          </a:p>
        </p:txBody>
      </p:sp>
      <p:pic>
        <p:nvPicPr>
          <p:cNvPr id="4" name="Picture 3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OAA-Transparent-Logo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3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Coding with Ferret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90689"/>
            <a:ext cx="2595679" cy="3589338"/>
          </a:xfrm>
          <a:prstGeom prst="rect">
            <a:avLst/>
          </a:prstGeom>
        </p:spPr>
      </p:pic>
      <p:pic>
        <p:nvPicPr>
          <p:cNvPr id="4" name="Picture 3" descr="AZSGC_suns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OAA-Transparent-Logo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988" y="5280027"/>
            <a:ext cx="2043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www.ferret.pmel.noaa.gov</a:t>
            </a:r>
            <a:r>
              <a:rPr lang="en-US" sz="1200" dirty="0" smtClean="0"/>
              <a:t>/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392258" y="1690689"/>
            <a:ext cx="5525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Data Visualization and Analysis Software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Provided by NOAA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“Designed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to meet the needs of oceanographers and meteorologists analyzing large and complex gridded data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sets”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5343" y="205719"/>
            <a:ext cx="3002824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Temperature (°C)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2880" y="205719"/>
            <a:ext cx="4676503" cy="5685630"/>
            <a:chOff x="9332401" y="6492409"/>
            <a:chExt cx="6457375" cy="121899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5218" y="6986159"/>
              <a:ext cx="5120640" cy="49011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85236" y="12007793"/>
              <a:ext cx="3291840" cy="31402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97936" y="15208262"/>
              <a:ext cx="3291840" cy="31450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2401" y="15208262"/>
              <a:ext cx="3291840" cy="31455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32957" y="6492409"/>
              <a:ext cx="5332902" cy="769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charset="0"/>
                  <a:ea typeface="Arial" charset="0"/>
                  <a:cs typeface="Arial" charset="0"/>
                </a:rPr>
                <a:t>Surface</a:t>
              </a:r>
              <a:endParaRPr lang="en-US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32957" y="11476304"/>
              <a:ext cx="5332902" cy="69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World Ocean Atlas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2401" y="12007793"/>
              <a:ext cx="3291840" cy="31455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692831" y="14884978"/>
              <a:ext cx="2456111" cy="59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CCSM4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5129" y="14884978"/>
              <a:ext cx="2456112" cy="59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ESM2M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80131" y="18080636"/>
              <a:ext cx="2456111" cy="59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HadGEM2-ES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67360" y="18086972"/>
              <a:ext cx="2456111" cy="59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charset="0"/>
                  <a:ea typeface="Arial" charset="0"/>
                  <a:cs typeface="Arial" charset="0"/>
                </a:rPr>
                <a:t>NorESM1-M</a:t>
              </a:r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7" name="Picture 26" descr="AZSGC_suns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8435340" y="5917474"/>
            <a:ext cx="482507" cy="8278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hape 2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18411" y="6032819"/>
            <a:ext cx="1909812" cy="7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NOAA-Transparent-Logo.png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9" y="6032819"/>
            <a:ext cx="712525" cy="7125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16530" y="1330363"/>
            <a:ext cx="39004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Plots show the annual mean temperature at the surface.</a:t>
            </a:r>
          </a:p>
          <a:p>
            <a:endParaRPr lang="en-US" sz="2200" dirty="0">
              <a:latin typeface="Baskerville"/>
              <a:cs typeface="Baskervill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Comparing the 0°C isotherm and the deepest blue color (&lt; -1°C)  in the surface figures.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hows that ESM2M is too warm near Antarctica, while the CCSM4 and NorESM1-M models are too cold there.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2150</TotalTime>
  <Words>785</Words>
  <Application>Microsoft Macintosh PowerPoint</Application>
  <PresentationFormat>On-screen Show (4:3)</PresentationFormat>
  <Paragraphs>108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Baskerville</vt:lpstr>
      <vt:lpstr>Calibri</vt:lpstr>
      <vt:lpstr>Calibri Light</vt:lpstr>
      <vt:lpstr>Arial</vt:lpstr>
      <vt:lpstr>Arial</vt:lpstr>
      <vt:lpstr>Office Theme</vt:lpstr>
      <vt:lpstr>Intercomparison of the Southern Ocean Circulations in IPCC-AR5/CMIP5 Coupled Model Control Simulations </vt:lpstr>
      <vt:lpstr>Why the Southern Ocean?</vt:lpstr>
      <vt:lpstr>Why the Southern Ocean?</vt:lpstr>
      <vt:lpstr>Objectives</vt:lpstr>
      <vt:lpstr>What is a Global Climate Model (GCM)?</vt:lpstr>
      <vt:lpstr>Southern Ocean Climate Model Atlas</vt:lpstr>
      <vt:lpstr>What’s in the Atlas?</vt:lpstr>
      <vt:lpstr>Coding with Ferret</vt:lpstr>
      <vt:lpstr>Temperature (°C)</vt:lpstr>
      <vt:lpstr>Temperature (°C)</vt:lpstr>
      <vt:lpstr>Temperature (Difference from Observed)</vt:lpstr>
      <vt:lpstr>Conclusions</vt:lpstr>
      <vt:lpstr>Acknowledgements</vt:lpstr>
      <vt:lpstr>Thank you!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Intercomparison of the Southern Ocean Circulations in  IPCC-AR5 Coupled Model Control Simulations </dc:title>
  <dc:subject/>
  <dc:creator>Jordan Abell</dc:creator>
  <cp:keywords/>
  <dc:description/>
  <cp:lastModifiedBy>Jordan Abell</cp:lastModifiedBy>
  <cp:revision>48</cp:revision>
  <dcterms:created xsi:type="dcterms:W3CDTF">2016-04-04T16:54:24Z</dcterms:created>
  <dcterms:modified xsi:type="dcterms:W3CDTF">2016-04-06T19:52:16Z</dcterms:modified>
  <cp:category/>
</cp:coreProperties>
</file>